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7"/>
  </p:notesMasterIdLst>
  <p:sldIdLst>
    <p:sldId id="293" r:id="rId5"/>
    <p:sldId id="257" r:id="rId6"/>
    <p:sldId id="497" r:id="rId7"/>
    <p:sldId id="499" r:id="rId8"/>
    <p:sldId id="498" r:id="rId9"/>
    <p:sldId id="496" r:id="rId10"/>
    <p:sldId id="500" r:id="rId11"/>
    <p:sldId id="494" r:id="rId12"/>
    <p:sldId id="401" r:id="rId13"/>
    <p:sldId id="501" r:id="rId14"/>
    <p:sldId id="503" r:id="rId15"/>
    <p:sldId id="504" r:id="rId16"/>
    <p:sldId id="505" r:id="rId17"/>
    <p:sldId id="506" r:id="rId18"/>
    <p:sldId id="508" r:id="rId19"/>
    <p:sldId id="509" r:id="rId20"/>
    <p:sldId id="511" r:id="rId21"/>
    <p:sldId id="512" r:id="rId22"/>
    <p:sldId id="513" r:id="rId23"/>
    <p:sldId id="514" r:id="rId24"/>
    <p:sldId id="515" r:id="rId25"/>
    <p:sldId id="516" r:id="rId26"/>
    <p:sldId id="517" r:id="rId27"/>
    <p:sldId id="518" r:id="rId28"/>
    <p:sldId id="519" r:id="rId29"/>
    <p:sldId id="520" r:id="rId30"/>
    <p:sldId id="521" r:id="rId31"/>
    <p:sldId id="522" r:id="rId32"/>
    <p:sldId id="523" r:id="rId33"/>
    <p:sldId id="524" r:id="rId34"/>
    <p:sldId id="525" r:id="rId35"/>
    <p:sldId id="526" r:id="rId36"/>
    <p:sldId id="527" r:id="rId37"/>
    <p:sldId id="528" r:id="rId38"/>
    <p:sldId id="529" r:id="rId39"/>
    <p:sldId id="530" r:id="rId40"/>
    <p:sldId id="531" r:id="rId41"/>
    <p:sldId id="532" r:id="rId42"/>
    <p:sldId id="533" r:id="rId43"/>
    <p:sldId id="534" r:id="rId44"/>
    <p:sldId id="535" r:id="rId45"/>
    <p:sldId id="536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00" autoAdjust="0"/>
    <p:restoredTop sz="94660"/>
  </p:normalViewPr>
  <p:slideViewPr>
    <p:cSldViewPr snapToGrid="0" showGuides="1">
      <p:cViewPr varScale="1">
        <p:scale>
          <a:sx n="119" d="100"/>
          <a:sy n="119" d="100"/>
        </p:scale>
        <p:origin x="28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D179A3-63E8-4AFD-843A-987F07F5CADC}" type="datetimeFigureOut">
              <a:rPr lang="ko-KR" altLang="en-US" smtClean="0"/>
              <a:t>2021-06-24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3BA6E7-4E22-43B4-9D09-E5F5BF834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318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FB626-2309-4F7C-A633-201F6916F2A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388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B1381C-6162-480B-9EC2-F6EE9B2004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3E8242-0759-45F4-808B-8F722DFE04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511070-E21F-4FB6-8F50-9252998E1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F91EA-E825-4C7F-BD05-1CFBF7C9DBE0}" type="datetimeFigureOut">
              <a:rPr lang="ko-KR" altLang="en-US" smtClean="0"/>
              <a:t>2021-06-24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457123-6948-481D-8733-5ACED9D55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4339C1-3949-4F72-A299-0EE6DF335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11487-43BE-4A1F-A1FA-EB8B6D04C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345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B9FE05-3B29-4125-B2DE-8B0205176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7F8ACE-811C-4D6C-AB59-9A69F08D91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7AE015-711C-44EA-972B-B36352851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F91EA-E825-4C7F-BD05-1CFBF7C9DBE0}" type="datetimeFigureOut">
              <a:rPr lang="ko-KR" altLang="en-US" smtClean="0"/>
              <a:t>2021-06-24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703A2B-C47F-49CF-AB16-227C50DFF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AB35A0-DBB8-4DC6-9A1E-250824A84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11487-43BE-4A1F-A1FA-EB8B6D04C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103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F0FD13E-05C4-4C41-9362-4690BF94A0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3C110E-32FF-4BEC-BCF2-AB3A76E02A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4BF075-1FF4-4F8F-8AB4-B7BB5BBA0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F91EA-E825-4C7F-BD05-1CFBF7C9DBE0}" type="datetimeFigureOut">
              <a:rPr lang="ko-KR" altLang="en-US" smtClean="0"/>
              <a:t>2021-06-24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E7F7C9-EAB9-4E25-BF29-FCED6C159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B9D123-3432-40E2-AAF5-2542E100B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11487-43BE-4A1F-A1FA-EB8B6D04C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331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2262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EEAAAD-8E1C-47B2-8C98-081EED390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9E9E6C-0749-47C1-AF24-2BDA16522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5BD2F3-69FE-459F-A48A-CF5E56D5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F91EA-E825-4C7F-BD05-1CFBF7C9DBE0}" type="datetimeFigureOut">
              <a:rPr lang="ko-KR" altLang="en-US" smtClean="0"/>
              <a:t>2021-06-24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6722B0-4FE3-4B86-9EFE-F003AFE16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FE123B-2327-45B2-AAB9-78704A51A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11487-43BE-4A1F-A1FA-EB8B6D04C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882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BFF92E-7219-4B90-BFA1-FFE915065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548C87-3976-40BD-9A33-8ED9FE0829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B4D100-7B16-43F8-985D-AD3D31909E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E02E92-D009-423E-949D-CB41E1447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F91EA-E825-4C7F-BD05-1CFBF7C9DBE0}" type="datetimeFigureOut">
              <a:rPr lang="ko-KR" altLang="en-US" smtClean="0"/>
              <a:t>2021-06-24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03E00B-059D-41DC-9303-A3AF80C4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F4E491-BA86-43CB-AC9D-279C5F024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11487-43BE-4A1F-A1FA-EB8B6D04C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034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1F930F-A438-4040-B0D4-C31705976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2FE150-60A1-4121-9ED0-513A096E2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A032CC-82E7-4D47-A7D4-8A4AAA7EC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69A53E-4FDE-48E0-B555-420E2014E6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9979D8B-24AF-4EBC-9BC8-DF6CE58330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BA24326-675C-47C9-B46F-A668330C3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F91EA-E825-4C7F-BD05-1CFBF7C9DBE0}" type="datetimeFigureOut">
              <a:rPr lang="ko-KR" altLang="en-US" smtClean="0"/>
              <a:t>2021-06-24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B3F55E8-FDA1-47A5-ADCA-54F46EBF9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DFF387-804C-4D6A-AA9C-659AD710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11487-43BE-4A1F-A1FA-EB8B6D04C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047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95217E-0AC1-4B7E-BD33-0E6001B78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FCC8D5E-9B5C-416E-B4CB-E12974F9A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F91EA-E825-4C7F-BD05-1CFBF7C9DBE0}" type="datetimeFigureOut">
              <a:rPr lang="ko-KR" altLang="en-US" smtClean="0"/>
              <a:t>2021-06-24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326849-E8C3-4BD0-90E3-1A31D2A7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95B3564-FD7C-412D-9686-B4D49F255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11487-43BE-4A1F-A1FA-EB8B6D04C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230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FA29288-8D14-4992-8C3F-CFBFC9A19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F91EA-E825-4C7F-BD05-1CFBF7C9DBE0}" type="datetimeFigureOut">
              <a:rPr lang="ko-KR" altLang="en-US" smtClean="0"/>
              <a:t>2021-06-24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9805A7-8B22-403A-A064-E4739FE60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041CC4-860E-4F6D-BB3C-591729A65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11487-43BE-4A1F-A1FA-EB8B6D04C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222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E263F3-312C-4EB0-8999-8AADBD394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C05006-A8C8-40D5-A977-CDBECE712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A285EA-7A16-4A73-9E99-735EC629D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D69C7A-3EB7-4285-836E-A14D63DE3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F91EA-E825-4C7F-BD05-1CFBF7C9DBE0}" type="datetimeFigureOut">
              <a:rPr lang="ko-KR" altLang="en-US" smtClean="0"/>
              <a:t>2021-06-24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BAD372-0340-4E6E-8707-E3C81BC4C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4D268B-A400-48C6-821D-E4D5464BF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11487-43BE-4A1F-A1FA-EB8B6D04C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395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96DF24-CA23-4F56-8657-34C919426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B6A3901-D08F-4CD2-A34D-7816EEF0DF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EC86C7-ECA6-4BF6-ACD3-6B4CFC4C65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8EDFB4-CE87-46D7-A7F6-D71543E37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F91EA-E825-4C7F-BD05-1CFBF7C9DBE0}" type="datetimeFigureOut">
              <a:rPr lang="ko-KR" altLang="en-US" smtClean="0"/>
              <a:t>2021-06-24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930326-F920-4C1A-8C3F-F82C283E1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E3091B-5707-4CAA-B935-05566198B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11487-43BE-4A1F-A1FA-EB8B6D04C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726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A0DF8B1-C7A7-443F-8292-0E3616333411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E947E97-8843-4FC4-90C5-53BC43AE4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B2F9D7-433F-4B0C-B549-C8E0DF647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EFD1AB-0E36-40DC-9EAF-87D2302D4C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F91EA-E825-4C7F-BD05-1CFBF7C9DBE0}" type="datetimeFigureOut">
              <a:rPr lang="ko-KR" altLang="en-US" smtClean="0"/>
              <a:t>2021-06-24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20A56B-A9B8-44CA-8238-0A44A87254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1BCFDA-433D-47DA-8B78-F5F7A41716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11487-43BE-4A1F-A1FA-EB8B6D04C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210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2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" y="18184"/>
            <a:ext cx="12191998" cy="6839817"/>
          </a:xfrm>
          <a:prstGeom prst="rect">
            <a:avLst/>
          </a:prstGeom>
        </p:spPr>
      </p:pic>
      <p:pic>
        <p:nvPicPr>
          <p:cNvPr id="36" name="Picture 4" descr="클라우드 png에 대한 이미지 검색결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21"/>
          <a:stretch/>
        </p:blipFill>
        <p:spPr bwMode="auto">
          <a:xfrm>
            <a:off x="379814" y="1494683"/>
            <a:ext cx="1031443" cy="56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82" y="1755965"/>
            <a:ext cx="4442593" cy="4569104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0" y="6285942"/>
            <a:ext cx="12192000" cy="572058"/>
          </a:xfrm>
          <a:prstGeom prst="rect">
            <a:avLst/>
          </a:prstGeom>
          <a:solidFill>
            <a:srgbClr val="1E3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0" y="0"/>
            <a:ext cx="12192000" cy="109382"/>
          </a:xfrm>
          <a:prstGeom prst="rect">
            <a:avLst/>
          </a:prstGeom>
          <a:solidFill>
            <a:srgbClr val="1E3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5957052" y="3252041"/>
            <a:ext cx="6191250" cy="1520495"/>
            <a:chOff x="3317457" y="4778102"/>
            <a:chExt cx="6191250" cy="1270447"/>
          </a:xfrm>
        </p:grpSpPr>
        <p:sp>
          <p:nvSpPr>
            <p:cNvPr id="52" name="직사각형 51"/>
            <p:cNvSpPr/>
            <p:nvPr/>
          </p:nvSpPr>
          <p:spPr>
            <a:xfrm>
              <a:off x="3317457" y="5148481"/>
              <a:ext cx="6191250" cy="9000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kumimoji="1" lang="ko-KR" altLang="en-US" sz="3200" b="1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bg2">
                      <a:lumMod val="2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객체지향 프로그래밍</a:t>
              </a:r>
              <a:endParaRPr kumimoji="1" lang="en-US" altLang="ko-KR" sz="3200" b="1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  <a:p>
              <a:pPr algn="r"/>
              <a:r>
                <a:rPr kumimoji="1" lang="ko-KR" altLang="en-US" sz="3200" b="1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bg2">
                      <a:lumMod val="2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기말 프로젝트</a:t>
              </a:r>
              <a:endParaRPr kumimoji="1" lang="en-US" altLang="en-US" sz="3200" b="1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8516923" y="4778102"/>
              <a:ext cx="953531" cy="2571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kumimoji="1" lang="en-US" altLang="ko-KR" sz="1400" b="1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10708-03</a:t>
              </a:r>
            </a:p>
          </p:txBody>
        </p:sp>
        <p:cxnSp>
          <p:nvCxnSpPr>
            <p:cNvPr id="54" name="직선 연결선 53"/>
            <p:cNvCxnSpPr>
              <a:cxnSpLocks/>
            </p:cNvCxnSpPr>
            <p:nvPr/>
          </p:nvCxnSpPr>
          <p:spPr>
            <a:xfrm>
              <a:off x="5793956" y="5097168"/>
              <a:ext cx="3608150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직선 연결선 56"/>
          <p:cNvCxnSpPr>
            <a:cxnSpLocks/>
          </p:cNvCxnSpPr>
          <p:nvPr/>
        </p:nvCxnSpPr>
        <p:spPr>
          <a:xfrm flipV="1">
            <a:off x="0" y="6389169"/>
            <a:ext cx="12192000" cy="168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계명대학교 png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23" y="182234"/>
            <a:ext cx="642329" cy="64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935D753-3A72-443A-83EB-6853669741DC}"/>
              </a:ext>
            </a:extLst>
          </p:cNvPr>
          <p:cNvGrpSpPr/>
          <p:nvPr/>
        </p:nvGrpSpPr>
        <p:grpSpPr>
          <a:xfrm>
            <a:off x="7675325" y="1291563"/>
            <a:ext cx="2828925" cy="1808172"/>
            <a:chOff x="5907491" y="1180616"/>
            <a:chExt cx="2828925" cy="1808172"/>
          </a:xfrm>
        </p:grpSpPr>
        <p:grpSp>
          <p:nvGrpSpPr>
            <p:cNvPr id="39" name="그룹 38"/>
            <p:cNvGrpSpPr/>
            <p:nvPr/>
          </p:nvGrpSpPr>
          <p:grpSpPr>
            <a:xfrm>
              <a:off x="5907491" y="1180616"/>
              <a:ext cx="2828925" cy="1808172"/>
              <a:chOff x="5428484" y="555185"/>
              <a:chExt cx="3440909" cy="2322039"/>
            </a:xfrm>
          </p:grpSpPr>
          <p:sp>
            <p:nvSpPr>
              <p:cNvPr id="40" name="타원 39"/>
              <p:cNvSpPr/>
              <p:nvPr/>
            </p:nvSpPr>
            <p:spPr>
              <a:xfrm>
                <a:off x="5428484" y="922350"/>
                <a:ext cx="899687" cy="899687"/>
              </a:xfrm>
              <a:prstGeom prst="ellipse">
                <a:avLst/>
              </a:prstGeom>
              <a:solidFill>
                <a:srgbClr val="1E3A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</p:txBody>
          </p:sp>
          <p:pic>
            <p:nvPicPr>
              <p:cNvPr id="41" name="그림 4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4491" y="1096692"/>
                <a:ext cx="567673" cy="567673"/>
              </a:xfrm>
              <a:prstGeom prst="rect">
                <a:avLst/>
              </a:prstGeom>
            </p:spPr>
          </p:pic>
          <p:sp>
            <p:nvSpPr>
              <p:cNvPr id="42" name="타원 41"/>
              <p:cNvSpPr/>
              <p:nvPr/>
            </p:nvSpPr>
            <p:spPr>
              <a:xfrm>
                <a:off x="7909947" y="555185"/>
                <a:ext cx="959446" cy="959446"/>
              </a:xfrm>
              <a:prstGeom prst="ellipse">
                <a:avLst/>
              </a:prstGeom>
              <a:solidFill>
                <a:srgbClr val="4273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</p:txBody>
          </p:sp>
          <p:pic>
            <p:nvPicPr>
              <p:cNvPr id="43" name="그림 42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26469" y="767475"/>
                <a:ext cx="534865" cy="534865"/>
              </a:xfrm>
              <a:prstGeom prst="rect">
                <a:avLst/>
              </a:prstGeom>
            </p:spPr>
          </p:pic>
          <p:sp>
            <p:nvSpPr>
              <p:cNvPr id="44" name="타원 43"/>
              <p:cNvSpPr/>
              <p:nvPr/>
            </p:nvSpPr>
            <p:spPr>
              <a:xfrm>
                <a:off x="7581375" y="1841248"/>
                <a:ext cx="870631" cy="870631"/>
              </a:xfrm>
              <a:prstGeom prst="ellipse">
                <a:avLst/>
              </a:prstGeom>
              <a:solidFill>
                <a:srgbClr val="1B33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</p:txBody>
          </p:sp>
          <p:sp>
            <p:nvSpPr>
              <p:cNvPr id="46" name="타원 45"/>
              <p:cNvSpPr/>
              <p:nvPr/>
            </p:nvSpPr>
            <p:spPr>
              <a:xfrm>
                <a:off x="6745985" y="1165784"/>
                <a:ext cx="736770" cy="736770"/>
              </a:xfrm>
              <a:prstGeom prst="ellipse">
                <a:avLst/>
              </a:prstGeom>
              <a:solidFill>
                <a:srgbClr val="2C54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</p:txBody>
          </p:sp>
          <p:pic>
            <p:nvPicPr>
              <p:cNvPr id="47" name="그림 46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5170" y="1300071"/>
                <a:ext cx="468195" cy="468195"/>
              </a:xfrm>
              <a:prstGeom prst="rect">
                <a:avLst/>
              </a:prstGeom>
            </p:spPr>
          </p:pic>
          <p:sp>
            <p:nvSpPr>
              <p:cNvPr id="48" name="타원 47"/>
              <p:cNvSpPr/>
              <p:nvPr/>
            </p:nvSpPr>
            <p:spPr>
              <a:xfrm>
                <a:off x="6218608" y="2138616"/>
                <a:ext cx="738608" cy="738608"/>
              </a:xfrm>
              <a:prstGeom prst="ellipse">
                <a:avLst/>
              </a:prstGeom>
              <a:solidFill>
                <a:srgbClr val="284D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</p:txBody>
          </p:sp>
          <p:pic>
            <p:nvPicPr>
              <p:cNvPr id="49" name="그림 4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85029" y="2303007"/>
                <a:ext cx="405762" cy="405762"/>
              </a:xfrm>
              <a:prstGeom prst="rect">
                <a:avLst/>
              </a:prstGeom>
            </p:spPr>
          </p:pic>
        </p:grpSp>
        <p:pic>
          <p:nvPicPr>
            <p:cNvPr id="6" name="그림 5" descr="벡터그래픽이(가) 표시된 사진&#10;&#10;높은 신뢰도로 생성된 설명">
              <a:extLst>
                <a:ext uri="{FF2B5EF4-FFF2-40B4-BE49-F238E27FC236}">
                  <a16:creationId xmlns:a16="http://schemas.microsoft.com/office/drawing/2014/main" id="{52819F41-A073-49C3-AF9C-7D1C11A11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8262" y="2233739"/>
              <a:ext cx="538425" cy="538425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6CAB1DB-6A5D-4080-A26E-D73BF76BCFEC}"/>
              </a:ext>
            </a:extLst>
          </p:cNvPr>
          <p:cNvSpPr txBox="1"/>
          <p:nvPr/>
        </p:nvSpPr>
        <p:spPr>
          <a:xfrm>
            <a:off x="1524000" y="6516901"/>
            <a:ext cx="9594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Copyright 2021. </a:t>
            </a:r>
            <a:r>
              <a:rPr lang="en-US" altLang="ko-KR" sz="1200" dirty="0" err="1">
                <a:solidFill>
                  <a:schemeClr val="bg1"/>
                </a:solidFill>
              </a:rPr>
              <a:t>Sumyung</a:t>
            </a:r>
            <a:r>
              <a:rPr lang="en-US" altLang="ko-KR" sz="1200" dirty="0">
                <a:solidFill>
                  <a:schemeClr val="bg1"/>
                </a:solidFill>
              </a:rPr>
              <a:t>, Gang all rights reserved. / </a:t>
            </a:r>
            <a:r>
              <a:rPr lang="ko-KR" altLang="en-US" sz="1200" dirty="0">
                <a:solidFill>
                  <a:schemeClr val="bg1"/>
                </a:solidFill>
              </a:rPr>
              <a:t>교재 내 자료의 원 출처는 각 장과 최종장에 표기 하였으며 </a:t>
            </a:r>
            <a:r>
              <a:rPr lang="ko-KR" altLang="en-US" sz="1200" dirty="0" err="1">
                <a:solidFill>
                  <a:schemeClr val="bg1"/>
                </a:solidFill>
              </a:rPr>
              <a:t>재배포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무단수정 엄금</a:t>
            </a:r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856D8FD5-C661-4DE4-8B6A-6805651AEFCB}"/>
              </a:ext>
            </a:extLst>
          </p:cNvPr>
          <p:cNvSpPr txBox="1">
            <a:spLocks/>
          </p:cNvSpPr>
          <p:nvPr/>
        </p:nvSpPr>
        <p:spPr>
          <a:xfrm>
            <a:off x="780357" y="115718"/>
            <a:ext cx="5663730" cy="369332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 h="0" prst="artDeco"/>
              <a:contourClr>
                <a:schemeClr val="bg2"/>
              </a:contourClr>
            </a:sp3d>
          </a:bodyPr>
          <a:lstStyle>
            <a:defPPr>
              <a:defRPr lang="ko-KR"/>
            </a:defPPr>
            <a:lvl1pPr>
              <a:defRPr kumimoji="1" b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이 파일은 여러분들의 발표 </a:t>
            </a:r>
            <a:r>
              <a:rPr lang="en-US" altLang="ko-KR" dirty="0"/>
              <a:t>ppt</a:t>
            </a:r>
            <a:r>
              <a:rPr lang="ko-KR" altLang="en-US" dirty="0"/>
              <a:t>와 함께 꼭 </a:t>
            </a:r>
            <a:r>
              <a:rPr lang="ko-KR" altLang="en-US" dirty="0" err="1"/>
              <a:t>제출해야합니다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E9A6A2-3857-42C3-81AC-4ED7F9E69CE3}"/>
              </a:ext>
            </a:extLst>
          </p:cNvPr>
          <p:cNvSpPr txBox="1"/>
          <p:nvPr/>
        </p:nvSpPr>
        <p:spPr>
          <a:xfrm>
            <a:off x="8795338" y="5051166"/>
            <a:ext cx="1747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ko-KR" altLang="en-US" dirty="0"/>
              <a:t>박진섭</a:t>
            </a:r>
            <a:endParaRPr lang="en-US" altLang="ko-KR" dirty="0"/>
          </a:p>
          <a:p>
            <a:r>
              <a:rPr lang="ko-KR" altLang="en-US" dirty="0"/>
              <a:t>학번 </a:t>
            </a:r>
            <a:r>
              <a:rPr lang="en-US" altLang="ko-KR" dirty="0"/>
              <a:t>: 5360933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97845A2-D93F-461F-9CFE-F9576C3D842C}"/>
              </a:ext>
            </a:extLst>
          </p:cNvPr>
          <p:cNvSpPr/>
          <p:nvPr/>
        </p:nvSpPr>
        <p:spPr>
          <a:xfrm>
            <a:off x="758052" y="493338"/>
            <a:ext cx="7675499" cy="369332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 h="0" prst="artDeco"/>
              <a:contourClr>
                <a:schemeClr val="bg2"/>
              </a:contourClr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b="1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파일에 </a:t>
            </a:r>
            <a:r>
              <a:rPr lang="ko-KR" altLang="en-US" b="1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코드를 </a:t>
            </a:r>
            <a:r>
              <a:rPr lang="ko-KR" altLang="en-US" b="1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붙여넣어</a:t>
            </a:r>
            <a:r>
              <a:rPr lang="ko-KR" altLang="en-US" b="1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저장 후</a:t>
            </a:r>
            <a:r>
              <a:rPr lang="en-US" altLang="ko-KR" b="1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b="1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제출 폴더에 넣어 같이 압축 하여 제출하세요</a:t>
            </a:r>
            <a:endParaRPr lang="en-US" altLang="ko-KR" b="1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473936-B997-4BE4-83F3-5F51100822F5}"/>
              </a:ext>
            </a:extLst>
          </p:cNvPr>
          <p:cNvSpPr txBox="1"/>
          <p:nvPr/>
        </p:nvSpPr>
        <p:spPr>
          <a:xfrm>
            <a:off x="8312925" y="3259027"/>
            <a:ext cx="29805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00206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문의사항 </a:t>
            </a:r>
            <a:r>
              <a:rPr lang="en-US" altLang="ko-KR" sz="1200" b="1" dirty="0">
                <a:solidFill>
                  <a:srgbClr val="00206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 smgang.kmu@gmail.com</a:t>
            </a:r>
            <a:endParaRPr lang="ko-KR" altLang="en-US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760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052114"/>
              </p:ext>
            </p:extLst>
          </p:nvPr>
        </p:nvGraphicFramePr>
        <p:xfrm>
          <a:off x="850391" y="965950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코드 주석 달기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3002697-292A-42F9-B9EA-1AB3D557B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91" y="1842171"/>
            <a:ext cx="4949325" cy="20048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28406CB-5E48-48AD-A6B4-F12F277AD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899" y="1800648"/>
            <a:ext cx="4494469" cy="21139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0A1CC0C-D51B-4506-AFB0-FD7736634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391" y="3990635"/>
            <a:ext cx="5029041" cy="194090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752291-E63C-47D4-BA1F-D970E726E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2899" y="4007591"/>
            <a:ext cx="4297080" cy="20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69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549963"/>
              </p:ext>
            </p:extLst>
          </p:nvPr>
        </p:nvGraphicFramePr>
        <p:xfrm>
          <a:off x="850391" y="927197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Int 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변수 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회 사용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51CEB50-7DF8-49CA-BEF4-C6F147551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91" y="1830398"/>
            <a:ext cx="3428491" cy="31972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87FEDE8-2B3A-4967-AE6D-E14898EFF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850" y="1953132"/>
            <a:ext cx="6336069" cy="4998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D76A865-8222-4F4B-9023-ECDF70954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509" y="2708613"/>
            <a:ext cx="3546481" cy="52717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F3039F5-BF8C-46C7-AD12-9571EF0B8D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2509" y="3370021"/>
            <a:ext cx="5048955" cy="1657581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C53A7218-DAE3-4210-9A34-E7C51BEB9E3F}"/>
              </a:ext>
            </a:extLst>
          </p:cNvPr>
          <p:cNvSpPr/>
          <p:nvPr/>
        </p:nvSpPr>
        <p:spPr>
          <a:xfrm>
            <a:off x="4495213" y="2737275"/>
            <a:ext cx="497306" cy="3810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857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026692"/>
              </p:ext>
            </p:extLst>
          </p:nvPr>
        </p:nvGraphicFramePr>
        <p:xfrm>
          <a:off x="850391" y="927197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float 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변수 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회 사용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65F457D-99D5-4382-B958-B31ABE262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92" y="2206678"/>
            <a:ext cx="4306966" cy="3810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0571464-E85C-40E8-8925-FD4C54447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745" y="2093593"/>
            <a:ext cx="5070400" cy="6071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8B4D38-9BCC-4BA1-A2AB-2FA415BE8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391" y="3208958"/>
            <a:ext cx="4178809" cy="63513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B6B97C0-6EDF-4780-A9A5-4DBAD025A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745" y="3207645"/>
            <a:ext cx="3545560" cy="1270810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86577F6-7296-4946-9354-BA080181C98E}"/>
              </a:ext>
            </a:extLst>
          </p:cNvPr>
          <p:cNvSpPr/>
          <p:nvPr/>
        </p:nvSpPr>
        <p:spPr>
          <a:xfrm>
            <a:off x="5382126" y="2206678"/>
            <a:ext cx="497306" cy="3810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7F31AA09-8DCA-43D2-B339-32A82CABBA4B}"/>
              </a:ext>
            </a:extLst>
          </p:cNvPr>
          <p:cNvSpPr/>
          <p:nvPr/>
        </p:nvSpPr>
        <p:spPr>
          <a:xfrm>
            <a:off x="5356573" y="3336023"/>
            <a:ext cx="497306" cy="3810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692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352189"/>
              </p:ext>
            </p:extLst>
          </p:nvPr>
        </p:nvGraphicFramePr>
        <p:xfrm>
          <a:off x="850391" y="927197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double 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변수 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회 사용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43FC99-9A1F-44AE-BF96-B3CC29653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91" y="2182950"/>
            <a:ext cx="6096004" cy="6845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EC5A051-7797-424E-B36B-01A99B3F4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2984045"/>
            <a:ext cx="7010400" cy="889909"/>
          </a:xfrm>
          <a:prstGeom prst="rect">
            <a:avLst/>
          </a:prstGeom>
        </p:spPr>
      </p:pic>
      <p:sp>
        <p:nvSpPr>
          <p:cNvPr id="13" name="화살표: 굽음 12">
            <a:extLst>
              <a:ext uri="{FF2B5EF4-FFF2-40B4-BE49-F238E27FC236}">
                <a16:creationId xmlns:a16="http://schemas.microsoft.com/office/drawing/2014/main" id="{103966F4-40D2-4B65-98B5-0B84747F78DF}"/>
              </a:ext>
            </a:extLst>
          </p:cNvPr>
          <p:cNvSpPr/>
          <p:nvPr/>
        </p:nvSpPr>
        <p:spPr>
          <a:xfrm rot="5400000">
            <a:off x="7916521" y="1868651"/>
            <a:ext cx="592335" cy="1220938"/>
          </a:xfrm>
          <a:prstGeom prst="ben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F53EBB6-1092-482D-B3D8-44D23C79D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391" y="4275683"/>
            <a:ext cx="4892683" cy="36901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4213293-B666-4AA2-A17D-DEE6F9EBE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9703" y="4182696"/>
            <a:ext cx="3895976" cy="1991734"/>
          </a:xfrm>
          <a:prstGeom prst="rect">
            <a:avLst/>
          </a:prstGeom>
        </p:spPr>
      </p:pic>
      <p:sp>
        <p:nvSpPr>
          <p:cNvPr id="18" name="화살표: 굽음 17">
            <a:extLst>
              <a:ext uri="{FF2B5EF4-FFF2-40B4-BE49-F238E27FC236}">
                <a16:creationId xmlns:a16="http://schemas.microsoft.com/office/drawing/2014/main" id="{7AAF3564-1036-404E-BCEA-131D1862C036}"/>
              </a:ext>
            </a:extLst>
          </p:cNvPr>
          <p:cNvSpPr/>
          <p:nvPr/>
        </p:nvSpPr>
        <p:spPr>
          <a:xfrm flipV="1">
            <a:off x="4137707" y="4998253"/>
            <a:ext cx="1468093" cy="874605"/>
          </a:xfrm>
          <a:prstGeom prst="bentArrow">
            <a:avLst>
              <a:gd name="adj1" fmla="val 25000"/>
              <a:gd name="adj2" fmla="val 35833"/>
              <a:gd name="adj3" fmla="val 25000"/>
              <a:gd name="adj4" fmla="val 75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62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63247"/>
              </p:ext>
            </p:extLst>
          </p:nvPr>
        </p:nvGraphicFramePr>
        <p:xfrm>
          <a:off x="850391" y="927197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bool 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변수 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회  사용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C48427B-A24F-4C83-8BB9-9A7D9BC47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91" y="2058584"/>
            <a:ext cx="4039164" cy="87642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85C67A6-F67C-42D4-87D4-800E8F01B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800" y="3418673"/>
            <a:ext cx="6087325" cy="49536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7C3F07A-3F5B-4A29-BDB8-41978149E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800" y="2058584"/>
            <a:ext cx="5220429" cy="10955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69796E-8C68-47C8-9D5F-A0EE63006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477" y="4590625"/>
            <a:ext cx="4820323" cy="82879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05FF5C2-8C9A-4E2A-BF0F-B4AAC4E750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5020" y="4098858"/>
            <a:ext cx="3483485" cy="1997142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5C33A7A1-60F0-4009-8FF2-9B58596DB642}"/>
              </a:ext>
            </a:extLst>
          </p:cNvPr>
          <p:cNvSpPr/>
          <p:nvPr/>
        </p:nvSpPr>
        <p:spPr>
          <a:xfrm>
            <a:off x="5109411" y="2345460"/>
            <a:ext cx="376989" cy="3810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1F1F4850-BA4E-47B2-B842-1C94357D1C6B}"/>
              </a:ext>
            </a:extLst>
          </p:cNvPr>
          <p:cNvSpPr/>
          <p:nvPr/>
        </p:nvSpPr>
        <p:spPr>
          <a:xfrm>
            <a:off x="5907250" y="4814521"/>
            <a:ext cx="998876" cy="3810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28DC8A25-3844-4F84-9173-74929617FFC0}"/>
              </a:ext>
            </a:extLst>
          </p:cNvPr>
          <p:cNvSpPr/>
          <p:nvPr/>
        </p:nvSpPr>
        <p:spPr>
          <a:xfrm>
            <a:off x="7421746" y="3205329"/>
            <a:ext cx="360948" cy="16212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40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145630"/>
              </p:ext>
            </p:extLst>
          </p:nvPr>
        </p:nvGraphicFramePr>
        <p:xfrm>
          <a:off x="850391" y="927197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숫자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-&gt;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문자로 변환 혹은 문자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-&gt;</a:t>
                      </a:r>
                      <a:r>
                        <a:rPr lang="ko-KR" altLang="en-US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숫자로변환</a:t>
                      </a:r>
                      <a:endParaRPr lang="ko-KR" alt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9AD47DD-15AC-4D4C-88F5-CBE92E024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30" y="2023867"/>
            <a:ext cx="5253772" cy="14051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B76E0A8-F804-4DC6-9DCF-827F3E946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728" y="2023867"/>
            <a:ext cx="4944165" cy="1086002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4CEC43EE-F7EA-4C75-B1B1-01D9BCE9021E}"/>
              </a:ext>
            </a:extLst>
          </p:cNvPr>
          <p:cNvSpPr/>
          <p:nvPr/>
        </p:nvSpPr>
        <p:spPr>
          <a:xfrm>
            <a:off x="6224337" y="2302042"/>
            <a:ext cx="280737" cy="50532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3736211-FFE5-476C-86DF-5670CCF26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391" y="4195938"/>
            <a:ext cx="5615482" cy="113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96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370059"/>
              </p:ext>
            </p:extLst>
          </p:nvPr>
        </p:nvGraphicFramePr>
        <p:xfrm>
          <a:off x="850391" y="927197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 class 1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회 사용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90D1F4-F0D5-492C-B134-439D225A1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451" y="2125267"/>
            <a:ext cx="5039428" cy="12479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3D08EA1-1A0F-465C-8CE1-92667A1FF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106" y="3573728"/>
            <a:ext cx="7956884" cy="64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83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366459"/>
              </p:ext>
            </p:extLst>
          </p:nvPr>
        </p:nvGraphicFramePr>
        <p:xfrm>
          <a:off x="850391" y="927197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If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 사용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0EFFBBE-8EE0-4207-BD8D-B6810CAB6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92" y="2098862"/>
            <a:ext cx="6641272" cy="15231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AA4D778-1F77-49BA-8D6E-9D0DDE0A3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91" y="3920964"/>
            <a:ext cx="5897490" cy="15164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B5F7883-26C6-4FB5-8981-652BE29B1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3362" y="3920964"/>
            <a:ext cx="4416698" cy="874907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BD12A53F-43CD-4E61-B382-D36DD699CF71}"/>
              </a:ext>
            </a:extLst>
          </p:cNvPr>
          <p:cNvSpPr/>
          <p:nvPr/>
        </p:nvSpPr>
        <p:spPr>
          <a:xfrm>
            <a:off x="6898105" y="4142913"/>
            <a:ext cx="264695" cy="3810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163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294834"/>
              </p:ext>
            </p:extLst>
          </p:nvPr>
        </p:nvGraphicFramePr>
        <p:xfrm>
          <a:off x="850391" y="927197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for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 사용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75BF66E-DF89-41DB-AD81-D7E2F9F13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86" y="1945640"/>
            <a:ext cx="5023193" cy="207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2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686017"/>
              </p:ext>
            </p:extLst>
          </p:nvPr>
        </p:nvGraphicFramePr>
        <p:xfrm>
          <a:off x="850391" y="927197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swich</a:t>
                      </a:r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 사용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B587F4A-52C4-4375-813F-CA8396244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80" y="2070030"/>
            <a:ext cx="4305639" cy="24837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109A917-97E3-4416-879A-EC93741F8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597" y="2070030"/>
            <a:ext cx="6227286" cy="901554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D883A15C-2415-4477-B5C9-96D6D665E44B}"/>
              </a:ext>
            </a:extLst>
          </p:cNvPr>
          <p:cNvSpPr/>
          <p:nvPr/>
        </p:nvSpPr>
        <p:spPr>
          <a:xfrm>
            <a:off x="5037221" y="2253916"/>
            <a:ext cx="417095" cy="50532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04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AE6C48F4-D6DD-4876-B198-0624D8B6E9CB}"/>
              </a:ext>
            </a:extLst>
          </p:cNvPr>
          <p:cNvSpPr txBox="1">
            <a:spLocks/>
          </p:cNvSpPr>
          <p:nvPr/>
        </p:nvSpPr>
        <p:spPr>
          <a:xfrm>
            <a:off x="11899900" y="6492875"/>
            <a:ext cx="2921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11487-43BE-4A1F-A1FA-EB8B6D04C57B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E898CA8-D743-4DC0-8B04-CAD21059E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68" y="1968500"/>
            <a:ext cx="11678023" cy="16256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CEC73A-F9AA-450E-B0CA-C1434E7DF7E8}"/>
              </a:ext>
            </a:extLst>
          </p:cNvPr>
          <p:cNvSpPr/>
          <p:nvPr/>
        </p:nvSpPr>
        <p:spPr>
          <a:xfrm>
            <a:off x="0" y="803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우리 수업 성적 비율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8748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592666"/>
              </p:ext>
            </p:extLst>
          </p:nvPr>
        </p:nvGraphicFramePr>
        <p:xfrm>
          <a:off x="850391" y="927197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List class  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사용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90326AB-57F9-4229-8F71-B4F93517C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91" y="1945004"/>
            <a:ext cx="5872983" cy="21529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8D9B93D-2FBA-48B9-988C-0F0BE1427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382" y="1945004"/>
            <a:ext cx="5045473" cy="257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122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308844"/>
              </p:ext>
            </p:extLst>
          </p:nvPr>
        </p:nvGraphicFramePr>
        <p:xfrm>
          <a:off x="850391" y="927197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Random class </a:t>
                      </a:r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FDC286E-9204-4142-BCCD-2EF60B0D2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91" y="1887918"/>
            <a:ext cx="5793724" cy="24594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3599446-2ADC-4159-97AF-2FE09FA84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009" y="1945640"/>
            <a:ext cx="1981477" cy="3429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AFD1786-3122-4AEB-A3B5-EBB219AA4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2219" y="3322787"/>
            <a:ext cx="4209369" cy="2548624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C71A20F7-22AF-4E33-AC3D-5666D2D07F3F}"/>
              </a:ext>
            </a:extLst>
          </p:cNvPr>
          <p:cNvSpPr/>
          <p:nvPr/>
        </p:nvSpPr>
        <p:spPr>
          <a:xfrm>
            <a:off x="8598568" y="2399023"/>
            <a:ext cx="890337" cy="705124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131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743251"/>
              </p:ext>
            </p:extLst>
          </p:nvPr>
        </p:nvGraphicFramePr>
        <p:xfrm>
          <a:off x="850391" y="927197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Math class  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사용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D21CE8-D7D6-4C0B-8E5A-6FEC69A4A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91" y="2208936"/>
            <a:ext cx="6096000" cy="7307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FB3352-49FC-4C04-8A77-988831BD7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92" y="3358724"/>
            <a:ext cx="6013504" cy="93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163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258994"/>
              </p:ext>
            </p:extLst>
          </p:nvPr>
        </p:nvGraphicFramePr>
        <p:xfrm>
          <a:off x="850391" y="927197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Class </a:t>
                      </a:r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직접 본인이 생성하여 </a:t>
                      </a:r>
                      <a:r>
                        <a:rPr lang="en-US" altLang="ko-KR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회  사용 </a:t>
                      </a:r>
                      <a:r>
                        <a:rPr lang="en-US" altLang="ko-KR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(Unity, Winform</a:t>
                      </a:r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에서 자동 생성하는거 해당 안됨</a:t>
                      </a:r>
                      <a:r>
                        <a:rPr lang="en-US" altLang="ko-KR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59F933-C188-484D-84DD-C47662B4A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91" y="1847258"/>
            <a:ext cx="4804805" cy="21071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025A6E-FAAA-4AEC-8684-167C8F4DF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745" y="1847258"/>
            <a:ext cx="5273023" cy="16959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34DB5E8-484C-441C-9C2B-37661A606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745" y="4008133"/>
            <a:ext cx="2362530" cy="60968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09FD170-0255-46E3-8617-F44A3D76FD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745" y="4949798"/>
            <a:ext cx="5873723" cy="482243"/>
          </a:xfrm>
          <a:prstGeom prst="rect">
            <a:avLst/>
          </a:prstGeom>
        </p:spPr>
      </p:pic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F720A64A-13B2-4702-AD2D-06C51EC448BB}"/>
              </a:ext>
            </a:extLst>
          </p:cNvPr>
          <p:cNvSpPr/>
          <p:nvPr/>
        </p:nvSpPr>
        <p:spPr>
          <a:xfrm>
            <a:off x="6962274" y="3641558"/>
            <a:ext cx="639946" cy="23359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A046C755-AE5A-4A4A-8028-86875231BB6B}"/>
              </a:ext>
            </a:extLst>
          </p:cNvPr>
          <p:cNvSpPr/>
          <p:nvPr/>
        </p:nvSpPr>
        <p:spPr>
          <a:xfrm>
            <a:off x="7114674" y="4667009"/>
            <a:ext cx="639946" cy="23359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834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080694"/>
              </p:ext>
            </p:extLst>
          </p:nvPr>
        </p:nvGraphicFramePr>
        <p:xfrm>
          <a:off x="850391" y="927197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스코어 등을 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txt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 저장하여 재시작 시 데이터 로딩하기 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회  사용 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유니티 자동 저장 해당 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X)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FA40681-DA9A-4D85-96C3-6EB370C65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91" y="2092881"/>
            <a:ext cx="5079308" cy="10251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87A2BB8-B6CD-490E-A059-57E934163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130" y="2090109"/>
            <a:ext cx="4787970" cy="169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284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565456"/>
              </p:ext>
            </p:extLst>
          </p:nvPr>
        </p:nvGraphicFramePr>
        <p:xfrm>
          <a:off x="850391" y="927197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고급 예외처리 사용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Try catch)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2DEA92-F21D-4AB3-9498-819EB8B4F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91" y="1900887"/>
            <a:ext cx="5248308" cy="23663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8D26777-30AA-4CBD-9CC2-3D4159E47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113" y="4050632"/>
            <a:ext cx="5278988" cy="195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108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270280"/>
              </p:ext>
            </p:extLst>
          </p:nvPr>
        </p:nvGraphicFramePr>
        <p:xfrm>
          <a:off x="850391" y="927197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고급 예외처리 시 발생한 오류 로그를 저장하기 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확장자 관계없음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50DD5C-ACAD-46EA-AE98-EA4DD78C6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91" y="3944313"/>
            <a:ext cx="7817643" cy="16936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F975624-E049-4524-BF6C-FF878516E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91" y="2025167"/>
            <a:ext cx="7380155" cy="180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82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890451"/>
              </p:ext>
            </p:extLst>
          </p:nvPr>
        </p:nvGraphicFramePr>
        <p:xfrm>
          <a:off x="850391" y="927197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형변환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사용하기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강제형변환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함수사용 </a:t>
                      </a:r>
                      <a:r>
                        <a:rPr lang="ko-KR" altLang="en-US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형변환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관계 없음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222E7E-1C2E-4566-B634-220B4D25D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91" y="2150740"/>
            <a:ext cx="4631795" cy="15870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6C48FE9-2474-4A80-BA32-B10847E4C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10" y="4123370"/>
            <a:ext cx="5333073" cy="1587071"/>
          </a:xfrm>
          <a:prstGeom prst="rect">
            <a:avLst/>
          </a:prstGeom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9EEBD43B-559F-4273-9D6B-2A4EA715D77A}"/>
              </a:ext>
            </a:extLst>
          </p:cNvPr>
          <p:cNvSpPr/>
          <p:nvPr/>
        </p:nvSpPr>
        <p:spPr>
          <a:xfrm>
            <a:off x="2386751" y="3814286"/>
            <a:ext cx="721895" cy="23261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1274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208501"/>
              </p:ext>
            </p:extLst>
          </p:nvPr>
        </p:nvGraphicFramePr>
        <p:xfrm>
          <a:off x="850391" y="927197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As 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혹은 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Is 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사용하기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(20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번과 중복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X)</a:t>
                      </a:r>
                      <a:endParaRPr lang="ko-KR" alt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D0746B-EB5A-4ABA-AD90-4C22AB238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40" y="2423972"/>
            <a:ext cx="10355120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540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862329"/>
              </p:ext>
            </p:extLst>
          </p:nvPr>
        </p:nvGraphicFramePr>
        <p:xfrm>
          <a:off x="850391" y="927197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상속 사용하기 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lang="ko-KR" altLang="en-US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윈폼이나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유니티에서 자동으로 </a:t>
                      </a:r>
                      <a:r>
                        <a:rPr lang="ko-KR" altLang="en-US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상속받는경우는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불가 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(5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19DEB2-4AC4-48D1-9AB7-AC1239D27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91" y="2251593"/>
            <a:ext cx="4915586" cy="9431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50DD42F-4F4D-4612-AECF-19312DFF5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91" y="3389122"/>
            <a:ext cx="3591426" cy="86689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962398F-27B4-4175-A38F-0FD7F1DC5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391" y="4432955"/>
            <a:ext cx="2734057" cy="74305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AB876DF-CA37-49BE-BE85-177DA48724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391" y="5352946"/>
            <a:ext cx="3143689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93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AE6C48F4-D6DD-4876-B198-0624D8B6E9CB}"/>
              </a:ext>
            </a:extLst>
          </p:cNvPr>
          <p:cNvSpPr txBox="1">
            <a:spLocks/>
          </p:cNvSpPr>
          <p:nvPr/>
        </p:nvSpPr>
        <p:spPr>
          <a:xfrm>
            <a:off x="11899900" y="6492875"/>
            <a:ext cx="2921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11487-43BE-4A1F-A1FA-EB8B6D04C57B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CEC73A-F9AA-450E-B0CA-C1434E7DF7E8}"/>
              </a:ext>
            </a:extLst>
          </p:cNvPr>
          <p:cNvSpPr/>
          <p:nvPr/>
        </p:nvSpPr>
        <p:spPr>
          <a:xfrm>
            <a:off x="0" y="803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기말 프로젝트 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649F97BD-5F29-47B5-BEC4-EF8996129378}"/>
              </a:ext>
            </a:extLst>
          </p:cNvPr>
          <p:cNvSpPr txBox="1">
            <a:spLocks/>
          </p:cNvSpPr>
          <p:nvPr/>
        </p:nvSpPr>
        <p:spPr>
          <a:xfrm>
            <a:off x="190499" y="806935"/>
            <a:ext cx="11420475" cy="53617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온라인 강의 특성 상 지필고사에 부정행위 원천차단 불가능</a:t>
            </a:r>
            <a:endParaRPr lang="en-US" altLang="ko-KR" sz="2400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C#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언어를 배운 것을 최대한 활용 가능한 기말 프로젝트를 출제 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자유롭게 프로젝트를 개발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en-US" altLang="ko-KR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Winform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Unity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혹은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C#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사용하는 여러 엔진 사용 가능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C#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언어를 배운 것을 활용 하기 위해 제한사항을 이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PPT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설명 함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총점 </a:t>
            </a:r>
            <a:r>
              <a:rPr lang="en-US" altLang="ko-KR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100</a:t>
            </a:r>
            <a:r>
              <a:rPr lang="ko-KR" altLang="en-US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점 중</a:t>
            </a:r>
            <a:endParaRPr lang="en-US" altLang="ko-KR" sz="2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설명 프레젠테이션 </a:t>
            </a:r>
            <a:r>
              <a:rPr lang="en-US" altLang="ko-KR" sz="20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(ppt, pdf </a:t>
            </a:r>
            <a:r>
              <a:rPr lang="ko-KR" altLang="en-US" sz="20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모두 가능</a:t>
            </a:r>
            <a:r>
              <a:rPr lang="en-US" altLang="ko-KR" sz="20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: </a:t>
            </a:r>
            <a:r>
              <a:rPr lang="ko-KR" altLang="en-US" sz="20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반드시 제출</a:t>
            </a:r>
            <a:r>
              <a:rPr lang="en-US" altLang="ko-KR" sz="20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미제출시 기말고사 불응시로 간주</a:t>
            </a:r>
            <a:endParaRPr lang="en-US" altLang="ko-KR" sz="2000" b="1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30</a:t>
            </a:r>
            <a:r>
              <a:rPr lang="ko-KR" altLang="en-US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점 </a:t>
            </a:r>
            <a:endParaRPr lang="en-US" altLang="ko-KR" sz="2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(1)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 빌드 된 실행 파일과 프로젝트 파일 압축 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(15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점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 lvl="2">
              <a:lnSpc>
                <a:spcPct val="150000"/>
              </a:lnSpc>
            </a:pP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(2)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발표 동영상과 발표용 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ppt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최대 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 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(15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점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-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동영상 파일 함께 압축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가급적 해상도 </a:t>
            </a:r>
            <a:r>
              <a:rPr lang="ko-KR" altLang="en-US" sz="16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고화질로요망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1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70</a:t>
            </a:r>
            <a:r>
              <a:rPr lang="ko-KR" altLang="en-US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점 </a:t>
            </a:r>
            <a:endParaRPr lang="en-US" altLang="ko-KR" sz="2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ppt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설명 되어 있음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문제를 보고 개별 프로젝트 내의 코드를 문법에 맞추어 개발하기 바람</a:t>
            </a:r>
            <a:endParaRPr lang="en-US" altLang="ko-KR" sz="1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84339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817255"/>
              </p:ext>
            </p:extLst>
          </p:nvPr>
        </p:nvGraphicFramePr>
        <p:xfrm>
          <a:off x="850391" y="927197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오버로딩 사용하기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오버로딩의 뜻을 몰라서 틀리는 경우 점수 없음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1D3BAF-5AA0-4ACA-9564-1AC3B1AB7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83" y="2608910"/>
            <a:ext cx="5482438" cy="18296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46DD766-CADE-423F-8E3F-39B267BB3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506" y="4438537"/>
            <a:ext cx="5609022" cy="10690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A655003-5957-47E4-BACA-956603D79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123" y="2359970"/>
            <a:ext cx="5387139" cy="804975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F3494CD2-08A8-4005-8E4C-F93819500055}"/>
              </a:ext>
            </a:extLst>
          </p:cNvPr>
          <p:cNvSpPr/>
          <p:nvPr/>
        </p:nvSpPr>
        <p:spPr>
          <a:xfrm>
            <a:off x="5853879" y="2608910"/>
            <a:ext cx="330353" cy="3810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8B54DFAE-28D0-439A-89BC-7CFE0FFBC3EB}"/>
              </a:ext>
            </a:extLst>
          </p:cNvPr>
          <p:cNvSpPr/>
          <p:nvPr/>
        </p:nvSpPr>
        <p:spPr>
          <a:xfrm>
            <a:off x="5605800" y="4456873"/>
            <a:ext cx="330353" cy="3810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5931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909302"/>
              </p:ext>
            </p:extLst>
          </p:nvPr>
        </p:nvGraphicFramePr>
        <p:xfrm>
          <a:off x="850391" y="927197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오버라이딩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사용하기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오버라이딩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뜻 몰라서 틀리는 경우 점수 없음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3B19953-71E2-46F6-9B15-29C74553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91" y="1945640"/>
            <a:ext cx="4550050" cy="25574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8410FEA-8157-48CD-89E5-59717F2F9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91" y="4503127"/>
            <a:ext cx="3909109" cy="20592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DA47E3E-9493-4791-882E-417D15E4F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4085" y="1945640"/>
            <a:ext cx="2836663" cy="207476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E05C082-5B3E-4C26-9935-A97EDE3C87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815" y="4094073"/>
            <a:ext cx="3909109" cy="195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98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592395"/>
              </p:ext>
            </p:extLst>
          </p:nvPr>
        </p:nvGraphicFramePr>
        <p:xfrm>
          <a:off x="850391" y="927197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구조체 사용하기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직접 만들어서 사용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4DCA25D-1131-490E-85DD-B97B3BFE6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91" y="1945640"/>
            <a:ext cx="4011468" cy="37630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15741E-EA21-4341-BB2D-36BFF30BE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800" y="1915338"/>
            <a:ext cx="4951069" cy="97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0040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464687"/>
              </p:ext>
            </p:extLst>
          </p:nvPr>
        </p:nvGraphicFramePr>
        <p:xfrm>
          <a:off x="850391" y="927197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out 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키워드 사용하기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04F0652-8A21-45F0-82B1-34D12AF07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91" y="2998253"/>
            <a:ext cx="5349883" cy="8809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713620B-5A52-4A8E-8ACC-EB617803B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92" y="1888441"/>
            <a:ext cx="4980914" cy="99618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3701E1B-E702-452F-976D-0D40D60D9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879" y="4053993"/>
            <a:ext cx="5991726" cy="93359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AAC6B76-5EF9-4732-BDED-1B11316737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3879" y="5162404"/>
            <a:ext cx="4257059" cy="88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9644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957906"/>
              </p:ext>
            </p:extLst>
          </p:nvPr>
        </p:nvGraphicFramePr>
        <p:xfrm>
          <a:off x="850391" y="927197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델리게이터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람다 기능 사용하기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633741-1BCE-481A-9E74-15345034C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91" y="2167698"/>
            <a:ext cx="7687748" cy="11431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92412C4-CE34-4916-AA30-BF1F6E94B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727" y="3547143"/>
            <a:ext cx="3113076" cy="20562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6159C4-5899-4849-B235-5AB232E6E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6535" y="4222693"/>
            <a:ext cx="2864565" cy="1301281"/>
          </a:xfrm>
          <a:prstGeom prst="rect">
            <a:avLst/>
          </a:prstGeom>
        </p:spPr>
      </p:pic>
      <p:sp>
        <p:nvSpPr>
          <p:cNvPr id="13" name="화살표: 굽음 12">
            <a:extLst>
              <a:ext uri="{FF2B5EF4-FFF2-40B4-BE49-F238E27FC236}">
                <a16:creationId xmlns:a16="http://schemas.microsoft.com/office/drawing/2014/main" id="{CA962EAD-8F5C-448C-AAA0-5EB1ACA89AD8}"/>
              </a:ext>
            </a:extLst>
          </p:cNvPr>
          <p:cNvSpPr/>
          <p:nvPr/>
        </p:nvSpPr>
        <p:spPr>
          <a:xfrm flipV="1">
            <a:off x="993454" y="3700677"/>
            <a:ext cx="1468093" cy="874605"/>
          </a:xfrm>
          <a:prstGeom prst="bentArrow">
            <a:avLst>
              <a:gd name="adj1" fmla="val 25000"/>
              <a:gd name="adj2" fmla="val 35833"/>
              <a:gd name="adj3" fmla="val 25000"/>
              <a:gd name="adj4" fmla="val 75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079D61DA-DC26-49AA-B6A6-4AB10E507333}"/>
              </a:ext>
            </a:extLst>
          </p:cNvPr>
          <p:cNvSpPr/>
          <p:nvPr/>
        </p:nvSpPr>
        <p:spPr>
          <a:xfrm>
            <a:off x="6729663" y="4454019"/>
            <a:ext cx="1219200" cy="54309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8527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827190"/>
              </p:ext>
            </p:extLst>
          </p:nvPr>
        </p:nvGraphicFramePr>
        <p:xfrm>
          <a:off x="850391" y="927197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Linq</a:t>
                      </a: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사용하기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07AF82D-EF13-4AE8-96CE-077018BE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91" y="1779687"/>
            <a:ext cx="7461778" cy="23351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63F961-3341-474D-99A1-72BABC9A1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518" y="4195660"/>
            <a:ext cx="5317984" cy="1686934"/>
          </a:xfrm>
          <a:prstGeom prst="rect">
            <a:avLst/>
          </a:prstGeom>
        </p:spPr>
      </p:pic>
      <p:sp>
        <p:nvSpPr>
          <p:cNvPr id="11" name="화살표: 굽음 10">
            <a:extLst>
              <a:ext uri="{FF2B5EF4-FFF2-40B4-BE49-F238E27FC236}">
                <a16:creationId xmlns:a16="http://schemas.microsoft.com/office/drawing/2014/main" id="{321C0C61-7884-4243-91F6-860379349E6A}"/>
              </a:ext>
            </a:extLst>
          </p:cNvPr>
          <p:cNvSpPr/>
          <p:nvPr/>
        </p:nvSpPr>
        <p:spPr>
          <a:xfrm flipV="1">
            <a:off x="4266044" y="4677390"/>
            <a:ext cx="1468093" cy="874605"/>
          </a:xfrm>
          <a:prstGeom prst="bentArrow">
            <a:avLst>
              <a:gd name="adj1" fmla="val 25000"/>
              <a:gd name="adj2" fmla="val 35833"/>
              <a:gd name="adj3" fmla="val 25000"/>
              <a:gd name="adj4" fmla="val 75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7682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336882"/>
              </p:ext>
            </p:extLst>
          </p:nvPr>
        </p:nvGraphicFramePr>
        <p:xfrm>
          <a:off x="850391" y="927197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인터페이스 사용하기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만들어져있는것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클래스에 활용해도 좋음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4D62F68-585A-4A57-ACC2-3E4305E1A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531" y="2523462"/>
            <a:ext cx="8154538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585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4145640"/>
              </p:ext>
            </p:extLst>
          </p:nvPr>
        </p:nvGraphicFramePr>
        <p:xfrm>
          <a:off x="850391" y="927197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인터페이스 직접 만들어서 사용하기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289F903-5149-4A1F-A11D-9C1B88126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91" y="1806957"/>
            <a:ext cx="5333841" cy="25861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68CEDE9-CF4A-44C1-AF2D-0EE33B172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91" y="4500166"/>
            <a:ext cx="7157236" cy="15958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A664ED9-1CF6-4A7B-A36B-9FD5A667A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6506" y="1806957"/>
            <a:ext cx="4344594" cy="123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669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553898"/>
              </p:ext>
            </p:extLst>
          </p:nvPr>
        </p:nvGraphicFramePr>
        <p:xfrm>
          <a:off x="850391" y="927197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게임의 배경음악 넣기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5A7675F-FA90-4314-BBF0-180F84ABA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91" y="1888053"/>
            <a:ext cx="6294933" cy="241123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F2B3A96-028F-4937-9508-1BE118EA2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2220" y="1888053"/>
            <a:ext cx="4305175" cy="210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2057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722030"/>
              </p:ext>
            </p:extLst>
          </p:nvPr>
        </p:nvGraphicFramePr>
        <p:xfrm>
          <a:off x="850391" y="927197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게임 내 그래픽 소스 사용하기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BC69E1-FFBA-40D6-BAFE-B115DF40D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91" y="2824740"/>
            <a:ext cx="4364200" cy="29776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CF8BA80-424A-4610-9190-A49B1B7D1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91" y="1884405"/>
            <a:ext cx="5245609" cy="6600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FB7E344-E888-4910-8FAA-2B810D128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558" y="2898594"/>
            <a:ext cx="5975685" cy="78317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B43CA82-54C5-4BFC-839B-168332BEC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7558" y="3817312"/>
            <a:ext cx="4447863" cy="198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485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AE6C48F4-D6DD-4876-B198-0624D8B6E9CB}"/>
              </a:ext>
            </a:extLst>
          </p:cNvPr>
          <p:cNvSpPr txBox="1">
            <a:spLocks/>
          </p:cNvSpPr>
          <p:nvPr/>
        </p:nvSpPr>
        <p:spPr>
          <a:xfrm>
            <a:off x="11899900" y="6492875"/>
            <a:ext cx="2921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11487-43BE-4A1F-A1FA-EB8B6D04C57B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CEC73A-F9AA-450E-B0CA-C1434E7DF7E8}"/>
              </a:ext>
            </a:extLst>
          </p:cNvPr>
          <p:cNvSpPr/>
          <p:nvPr/>
        </p:nvSpPr>
        <p:spPr>
          <a:xfrm>
            <a:off x="0" y="803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공지사항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649F97BD-5F29-47B5-BEC4-EF8996129378}"/>
              </a:ext>
            </a:extLst>
          </p:cNvPr>
          <p:cNvSpPr txBox="1">
            <a:spLocks/>
          </p:cNvSpPr>
          <p:nvPr/>
        </p:nvSpPr>
        <p:spPr>
          <a:xfrm>
            <a:off x="190499" y="806935"/>
            <a:ext cx="11420475" cy="53617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 내에 완성 가능한 분량으로 제작하기 바람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 제작 완성도가 점수와 직결되지 않음 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지금 이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ppt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내의 문제만 잘 해결해도 높은 성적을 받을 수 있음 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학기에 유니티 사용자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 </a:t>
            </a:r>
            <a:r>
              <a:rPr lang="en-US" altLang="ko-KR" sz="24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Winform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 성적 차등이 크지 않았음 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학기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등의 경우 유니티 사용자였으나 나머지 점수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발표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ppt,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설명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ppt)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</a:t>
            </a:r>
            <a:b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지시사항을 모두 맞추었음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08001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1715"/>
              </p:ext>
            </p:extLst>
          </p:nvPr>
        </p:nvGraphicFramePr>
        <p:xfrm>
          <a:off x="850391" y="927197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게임 내 스코어 표시 등 텍스트 사용하기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E84A1F9-D5D4-49F6-A8EA-2AE37464F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406" y="2074043"/>
            <a:ext cx="9028571" cy="10495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2E4030A-B4C2-4BF7-A1A8-45B13AE02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406" y="3635292"/>
            <a:ext cx="7860632" cy="144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525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082715"/>
              </p:ext>
            </p:extLst>
          </p:nvPr>
        </p:nvGraphicFramePr>
        <p:xfrm>
          <a:off x="850391" y="927197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다른 유저와 비교기능 넣기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D131809-8760-4430-A1C2-55F8D6D93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91" y="1820389"/>
            <a:ext cx="5164519" cy="32571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AF55148-DEC0-4981-85FC-B38A6D52E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642" y="2110195"/>
            <a:ext cx="5404957" cy="161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829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320300"/>
              </p:ext>
            </p:extLst>
          </p:nvPr>
        </p:nvGraphicFramePr>
        <p:xfrm>
          <a:off x="850391" y="927197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자율 문제 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기본점수 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+ 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참신성 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74740BBF-A38B-41A0-91ED-3109A6EE236D}"/>
              </a:ext>
            </a:extLst>
          </p:cNvPr>
          <p:cNvSpPr txBox="1">
            <a:spLocks/>
          </p:cNvSpPr>
          <p:nvPr/>
        </p:nvSpPr>
        <p:spPr>
          <a:xfrm>
            <a:off x="6350184" y="1755140"/>
            <a:ext cx="5816416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kumimoji="0" lang="ko-KR" altLang="en-US" dirty="0"/>
              <a:t>참신한 문제는 다음 강의 때 사용될 수 있음을 고지합니다</a:t>
            </a:r>
            <a:r>
              <a:rPr kumimoji="0"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참신성의 판단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1)</a:t>
            </a:r>
            <a:r>
              <a:rPr lang="ko-KR" altLang="en-US" dirty="0"/>
              <a:t> 기존 문제에 없는 문제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2) </a:t>
            </a:r>
            <a:r>
              <a:rPr lang="ko-KR" altLang="en-US" dirty="0"/>
              <a:t>난이도가 중</a:t>
            </a:r>
            <a:r>
              <a:rPr lang="en-US" altLang="ko-KR" dirty="0"/>
              <a:t>/</a:t>
            </a:r>
            <a:r>
              <a:rPr lang="ko-KR" altLang="en-US" dirty="0"/>
              <a:t>상 이상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D784FEB-C18C-45C3-B0F9-E51214251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91" y="1793504"/>
            <a:ext cx="2716304" cy="20889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D12D4D1-E2EC-4F27-9074-D3A604974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91" y="4108635"/>
            <a:ext cx="6179671" cy="18545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2F2AF4C-F65F-4E69-89F7-75205F867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800" y="2307891"/>
            <a:ext cx="6316092" cy="162899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BDF465-53A8-42AC-A328-F3B479144914}"/>
              </a:ext>
            </a:extLst>
          </p:cNvPr>
          <p:cNvSpPr/>
          <p:nvPr/>
        </p:nvSpPr>
        <p:spPr>
          <a:xfrm>
            <a:off x="7243011" y="4108635"/>
            <a:ext cx="4459705" cy="169860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Class</a:t>
            </a:r>
            <a:r>
              <a:rPr lang="ko-KR" altLang="en-US" dirty="0"/>
              <a:t>에서 </a:t>
            </a:r>
            <a:r>
              <a:rPr lang="en-US" altLang="ko-KR" dirty="0"/>
              <a:t>array</a:t>
            </a:r>
            <a:r>
              <a:rPr lang="ko-KR" altLang="en-US" dirty="0"/>
              <a:t>로 접근한 것에 문제가 있어</a:t>
            </a:r>
            <a:r>
              <a:rPr lang="en-US" altLang="ko-KR" dirty="0"/>
              <a:t>, </a:t>
            </a:r>
            <a:r>
              <a:rPr lang="ko-KR" altLang="en-US" dirty="0"/>
              <a:t>제네릭을 만들어 </a:t>
            </a:r>
            <a:r>
              <a:rPr lang="en-US" altLang="ko-KR" dirty="0"/>
              <a:t>array[var]</a:t>
            </a:r>
            <a:r>
              <a:rPr lang="ko-KR" altLang="en-US" dirty="0"/>
              <a:t>로 접근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6485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AE6C48F4-D6DD-4876-B198-0624D8B6E9CB}"/>
              </a:ext>
            </a:extLst>
          </p:cNvPr>
          <p:cNvSpPr txBox="1">
            <a:spLocks/>
          </p:cNvSpPr>
          <p:nvPr/>
        </p:nvSpPr>
        <p:spPr>
          <a:xfrm>
            <a:off x="11899900" y="6492875"/>
            <a:ext cx="2921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11487-43BE-4A1F-A1FA-EB8B6D04C57B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CEC73A-F9AA-450E-B0CA-C1434E7DF7E8}"/>
              </a:ext>
            </a:extLst>
          </p:cNvPr>
          <p:cNvSpPr/>
          <p:nvPr/>
        </p:nvSpPr>
        <p:spPr>
          <a:xfrm>
            <a:off x="0" y="803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공지사항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649F97BD-5F29-47B5-BEC4-EF8996129378}"/>
              </a:ext>
            </a:extLst>
          </p:cNvPr>
          <p:cNvSpPr txBox="1">
            <a:spLocks/>
          </p:cNvSpPr>
          <p:nvPr/>
        </p:nvSpPr>
        <p:spPr>
          <a:xfrm>
            <a:off x="190499" y="806935"/>
            <a:ext cx="11420475" cy="53617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수업시간 프로젝트 코드 사용 가능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일부 감점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필수 코드</a:t>
            </a:r>
            <a:r>
              <a:rPr lang="en-US" altLang="ko-KR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아래</a:t>
            </a:r>
            <a:r>
              <a:rPr lang="en-US" altLang="ko-KR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예시</a:t>
            </a:r>
            <a:r>
              <a:rPr lang="en-US" altLang="ko-KR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는 감점 되지 않음 </a:t>
            </a:r>
            <a:endParaRPr lang="en-US" altLang="ko-KR" sz="1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IF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FOR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 그 자체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(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문법 자체는 해당 없음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 lvl="2">
              <a:lnSpc>
                <a:spcPct val="100000"/>
              </a:lnSpc>
            </a:pP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키보드 키를 가지고 오는 경우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마우스 인풋 정보를 가지고 오는 경우</a:t>
            </a:r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2">
              <a:lnSpc>
                <a:spcPct val="100000"/>
              </a:lnSpc>
            </a:pP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사운드를 플레이 하는 경우에 필요한 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DLL 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등 </a:t>
            </a:r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2">
              <a:lnSpc>
                <a:spcPct val="100000"/>
              </a:lnSpc>
            </a:pP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함수 이름이 수업시간에 배운 내용과 같은 경우 </a:t>
            </a:r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감점 되는 경우</a:t>
            </a:r>
            <a:endParaRPr lang="en-US" altLang="ko-KR" sz="1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2">
              <a:lnSpc>
                <a:spcPct val="100000"/>
              </a:lnSpc>
            </a:pP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수업 프로젝트와 거의 유사하며 음악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이미지만 바꿔서 내는 경우</a:t>
            </a:r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2">
              <a:lnSpc>
                <a:spcPct val="100000"/>
              </a:lnSpc>
            </a:pP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수업 프로젝트의 함수를 사용 할 때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사용에 이유가 없이 점수 때문에 넣은 경우 </a:t>
            </a:r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2">
              <a:lnSpc>
                <a:spcPct val="100000"/>
              </a:lnSpc>
            </a:pP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수업 프로젝트의 함수를 사용 할 때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불필요한 부분이 그대로 들어간 경우 </a:t>
            </a:r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2">
              <a:lnSpc>
                <a:spcPct val="100000"/>
              </a:lnSpc>
            </a:pP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즉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코드의 이해도나 합당한 사유 없이 </a:t>
            </a:r>
            <a:r>
              <a:rPr lang="ko-KR" altLang="en-US" sz="14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붙여넣어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효율성이 떨어지는 경우</a:t>
            </a:r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온라인 공개 프로젝트 코드 사용 불가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(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아래 사유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altLang="ko-KR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1) </a:t>
            </a: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경우는 교수가 수강 대상이 아닌 타인의 코드를 채점 및 평가할 수 없음</a:t>
            </a:r>
            <a:endParaRPr lang="en-US" altLang="ko-KR" sz="1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2) </a:t>
            </a: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학교가 아니라 직장이라면</a:t>
            </a:r>
            <a:r>
              <a:rPr lang="en-US" altLang="ko-KR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… </a:t>
            </a: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저작권 문제 등을 생각하기 바람</a:t>
            </a:r>
            <a:endParaRPr lang="en-US" altLang="ko-KR" sz="1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알바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파트타임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외주나라 절대 안됨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타 수업 프로젝트 코드 사용 불가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학생 간 형평성 고려</a:t>
            </a:r>
            <a:endParaRPr lang="en-US" altLang="ko-KR" sz="1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0250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별: 꼭짓점 5개 4">
            <a:extLst>
              <a:ext uri="{FF2B5EF4-FFF2-40B4-BE49-F238E27FC236}">
                <a16:creationId xmlns:a16="http://schemas.microsoft.com/office/drawing/2014/main" id="{CBF14024-1908-41B5-9884-69369F24F761}"/>
              </a:ext>
            </a:extLst>
          </p:cNvPr>
          <p:cNvSpPr/>
          <p:nvPr/>
        </p:nvSpPr>
        <p:spPr>
          <a:xfrm>
            <a:off x="330959" y="1071492"/>
            <a:ext cx="500133" cy="500133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AE6C48F4-D6DD-4876-B198-0624D8B6E9CB}"/>
              </a:ext>
            </a:extLst>
          </p:cNvPr>
          <p:cNvSpPr txBox="1">
            <a:spLocks/>
          </p:cNvSpPr>
          <p:nvPr/>
        </p:nvSpPr>
        <p:spPr>
          <a:xfrm>
            <a:off x="11899900" y="6492875"/>
            <a:ext cx="2921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11487-43BE-4A1F-A1FA-EB8B6D04C57B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CEC73A-F9AA-450E-B0CA-C1434E7DF7E8}"/>
              </a:ext>
            </a:extLst>
          </p:cNvPr>
          <p:cNvSpPr/>
          <p:nvPr/>
        </p:nvSpPr>
        <p:spPr>
          <a:xfrm>
            <a:off x="0" y="803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제출 방법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651ADF34-BAE0-412C-BE80-6BBCB507E99D}"/>
              </a:ext>
            </a:extLst>
          </p:cNvPr>
          <p:cNvSpPr txBox="1">
            <a:spLocks/>
          </p:cNvSpPr>
          <p:nvPr/>
        </p:nvSpPr>
        <p:spPr>
          <a:xfrm>
            <a:off x="190499" y="806935"/>
            <a:ext cx="11420475" cy="53617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1)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폴더 생성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-&gt;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학번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_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이름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2)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폴더 안에 들어가 있어야 하는 것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압축파일 </a:t>
            </a:r>
            <a:r>
              <a:rPr lang="en-US" altLang="ko-KR" sz="14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4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프로젝트파일 압축 </a:t>
            </a:r>
            <a:br>
              <a:rPr lang="en-US" altLang="ko-KR" sz="14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en-US" altLang="ko-KR" sz="14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(</a:t>
            </a:r>
            <a:r>
              <a:rPr lang="ko-KR" altLang="en-US" sz="14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소스코드</a:t>
            </a:r>
            <a:r>
              <a:rPr lang="en-US" altLang="ko-KR" sz="14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b="1" dirty="0" err="1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빌드된</a:t>
            </a:r>
            <a:r>
              <a:rPr lang="ko-KR" altLang="en-US" sz="14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부분 모두 있도록 생성한 프로젝트파일 그대로 압축해서 넣을 것</a:t>
            </a:r>
            <a:r>
              <a:rPr lang="en-US" altLang="ko-KR" sz="14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2)</a:t>
            </a:r>
            <a:r>
              <a:rPr lang="ko-KR" altLang="en-US" sz="14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압축파일 </a:t>
            </a:r>
            <a:r>
              <a:rPr lang="en-US" altLang="ko-KR" sz="14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4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게임이 실행되는 실행 파일 담은 폴더</a:t>
            </a:r>
            <a:r>
              <a:rPr lang="en-US" altLang="ko-KR" sz="14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(.exe</a:t>
            </a:r>
            <a:r>
              <a:rPr lang="ko-KR" altLang="en-US" sz="14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필요한 데이터들</a:t>
            </a:r>
            <a:r>
              <a:rPr lang="en-US" altLang="ko-KR" sz="14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3) ppt</a:t>
            </a:r>
            <a:r>
              <a:rPr lang="ko-KR" altLang="en-US" sz="14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파일 </a:t>
            </a:r>
            <a:r>
              <a:rPr lang="en-US" altLang="ko-KR" sz="14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4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</a:t>
            </a:r>
            <a:r>
              <a:rPr lang="en-US" altLang="ko-KR" sz="14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4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혹은 본인 프로젝트</a:t>
            </a:r>
            <a:r>
              <a:rPr lang="en-US" altLang="ko-KR" sz="14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14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최종 발표 </a:t>
            </a:r>
            <a:r>
              <a:rPr lang="en-US" altLang="ko-KR" sz="14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ppt(</a:t>
            </a:r>
            <a:r>
              <a:rPr lang="ko-KR" altLang="en-US" sz="14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본인이 만든 것</a:t>
            </a:r>
            <a:r>
              <a:rPr lang="en-US" altLang="ko-KR" sz="14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4) </a:t>
            </a:r>
            <a:r>
              <a:rPr lang="ko-KR" altLang="en-US" sz="14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동영상 파일 </a:t>
            </a:r>
            <a:r>
              <a:rPr lang="en-US" altLang="ko-KR" sz="14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4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</a:t>
            </a:r>
            <a:r>
              <a:rPr lang="en-US" altLang="ko-KR" sz="14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4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혹은 본인 프로젝트</a:t>
            </a:r>
            <a:r>
              <a:rPr lang="en-US" altLang="ko-KR" sz="14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14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설명하는 발표 동영상 </a:t>
            </a:r>
            <a:r>
              <a:rPr lang="en-US" altLang="ko-KR" sz="14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(10</a:t>
            </a:r>
            <a:r>
              <a:rPr lang="ko-KR" altLang="en-US" sz="14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 초과하지 </a:t>
            </a:r>
            <a:r>
              <a:rPr lang="ko-KR" altLang="en-US" sz="1400" b="1" dirty="0" err="1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말것</a:t>
            </a:r>
            <a:r>
              <a:rPr lang="en-US" altLang="ko-KR" sz="14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5) ppt</a:t>
            </a:r>
            <a:r>
              <a:rPr lang="ko-KR" altLang="en-US" sz="14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파일 </a:t>
            </a:r>
            <a:r>
              <a:rPr lang="en-US" altLang="ko-KR" sz="14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4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지금 이 </a:t>
            </a:r>
            <a:r>
              <a:rPr lang="en-US" altLang="ko-KR" sz="14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ppt</a:t>
            </a:r>
            <a:r>
              <a:rPr lang="ko-KR" altLang="en-US" sz="14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본인 코드를 붙여 넣은 후 저장해서 폴더 안에 집어넣기</a:t>
            </a:r>
            <a:endParaRPr lang="en-US" altLang="ko-KR" sz="1400" b="1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1">
              <a:lnSpc>
                <a:spcPct val="100000"/>
              </a:lnSpc>
            </a:pPr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3)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위의 폴더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압축파일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ppt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파일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동영상 파일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개가 들어있음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압축</a:t>
            </a:r>
            <a:b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en-US" altLang="ko-KR" sz="16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ko-KR" altLang="en-US" sz="16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압축파일명 </a:t>
            </a:r>
            <a:r>
              <a:rPr lang="en-US" altLang="ko-KR" sz="16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학번</a:t>
            </a:r>
            <a:r>
              <a:rPr lang="en-US" altLang="ko-KR" sz="16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_</a:t>
            </a:r>
            <a:r>
              <a:rPr lang="ko-KR" altLang="en-US" sz="16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이름</a:t>
            </a:r>
            <a:r>
              <a:rPr lang="en-US" altLang="ko-KR" sz="16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.zip</a:t>
            </a:r>
          </a:p>
          <a:p>
            <a:pPr>
              <a:lnSpc>
                <a:spcPct val="100000"/>
              </a:lnSpc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4)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본인의 구글드라이브에 업로드 할 것 </a:t>
            </a:r>
            <a:endParaRPr lang="en-US" altLang="ko-KR" sz="1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5)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업로드 한 압축파일의 마우스 </a:t>
            </a:r>
            <a:r>
              <a:rPr lang="ko-KR" altLang="en-US" sz="16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우클릭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하면 우측 그림이 나옴</a:t>
            </a:r>
            <a:b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공유를 눌러서  링크 생성 할 것 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6)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링크가 있는 모든 사용자에게 공개하고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링크를 복사해서 </a:t>
            </a:r>
            <a:r>
              <a:rPr lang="en-US" altLang="ko-KR" sz="16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ctl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넣고 업로드 할 것</a:t>
            </a:r>
            <a:endParaRPr lang="en-US" altLang="ko-KR" sz="1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00000"/>
              </a:lnSpc>
            </a:pP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7)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제출시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2~3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번 체크해서 확인 하길 바람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47F8319-90D4-43BD-8C46-FB249BD3D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825" y="4181475"/>
            <a:ext cx="1781175" cy="6948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DBB5566-9157-4DD6-9C19-A11BDFAED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427" y="4007131"/>
            <a:ext cx="3800473" cy="2161519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84D6D91A-B7A5-4C10-8098-B2F40580745D}"/>
              </a:ext>
            </a:extLst>
          </p:cNvPr>
          <p:cNvSpPr/>
          <p:nvPr/>
        </p:nvSpPr>
        <p:spPr>
          <a:xfrm>
            <a:off x="8214361" y="5360488"/>
            <a:ext cx="2348864" cy="5361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4CADB0C-3969-412F-982F-04AF0CEE314A}"/>
              </a:ext>
            </a:extLst>
          </p:cNvPr>
          <p:cNvSpPr/>
          <p:nvPr/>
        </p:nvSpPr>
        <p:spPr>
          <a:xfrm>
            <a:off x="11210925" y="5036263"/>
            <a:ext cx="590548" cy="5361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C498D7-BC50-4315-992B-8BDF3AE6CD39}"/>
              </a:ext>
            </a:extLst>
          </p:cNvPr>
          <p:cNvSpPr txBox="1"/>
          <p:nvPr/>
        </p:nvSpPr>
        <p:spPr>
          <a:xfrm>
            <a:off x="4179442" y="350238"/>
            <a:ext cx="8069838" cy="369332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 h="0" prst="artDeco"/>
              <a:contourClr>
                <a:schemeClr val="bg2"/>
              </a:contourClr>
            </a:sp3d>
          </a:bodyPr>
          <a:lstStyle>
            <a:defPPr>
              <a:defRPr lang="ko-KR"/>
            </a:defPPr>
            <a:lvl1pPr>
              <a:defRPr kumimoji="1" b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* </a:t>
            </a:r>
            <a:r>
              <a:rPr lang="ko-KR" altLang="en-US" dirty="0"/>
              <a:t>부득이 구글드라이브를 사용 못하는 경우 제출시간 전까지 반드시 메일로 연락 바람</a:t>
            </a:r>
          </a:p>
        </p:txBody>
      </p:sp>
    </p:spTree>
    <p:extLst>
      <p:ext uri="{BB962C8B-B14F-4D97-AF65-F5344CB8AC3E}">
        <p14:creationId xmlns:p14="http://schemas.microsoft.com/office/powerpoint/2010/main" val="2093930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AE6C48F4-D6DD-4876-B198-0624D8B6E9CB}"/>
              </a:ext>
            </a:extLst>
          </p:cNvPr>
          <p:cNvSpPr txBox="1">
            <a:spLocks/>
          </p:cNvSpPr>
          <p:nvPr/>
        </p:nvSpPr>
        <p:spPr>
          <a:xfrm>
            <a:off x="11899900" y="6492875"/>
            <a:ext cx="2921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11487-43BE-4A1F-A1FA-EB8B6D04C57B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CEC73A-F9AA-450E-B0CA-C1434E7DF7E8}"/>
              </a:ext>
            </a:extLst>
          </p:cNvPr>
          <p:cNvSpPr/>
          <p:nvPr/>
        </p:nvSpPr>
        <p:spPr>
          <a:xfrm>
            <a:off x="0" y="803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공지사항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649F97BD-5F29-47B5-BEC4-EF8996129378}"/>
              </a:ext>
            </a:extLst>
          </p:cNvPr>
          <p:cNvSpPr txBox="1">
            <a:spLocks/>
          </p:cNvSpPr>
          <p:nvPr/>
        </p:nvSpPr>
        <p:spPr>
          <a:xfrm>
            <a:off x="190499" y="806935"/>
            <a:ext cx="11420475" cy="53617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3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지난 학기에 발생한 문제</a:t>
            </a:r>
          </a:p>
          <a:p>
            <a:pPr>
              <a:lnSpc>
                <a:spcPct val="100000"/>
              </a:lnSpc>
            </a:pP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다운로드 안됨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공유문제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반드시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링크가있는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모든사용자에게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공개해야함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다운로드 한 압축파일 안에 파일이 없음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반드시 자신의 압축파일이 제대로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업로드되었는지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확인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압축파일이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깨져있음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압축파일 다운받아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확인할것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압축파일 안에 몇개 파일이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빠져있음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타인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온라인 공개코드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코드를 사용하여 감점 받음 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1844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" y="0"/>
            <a:ext cx="12191998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94271" y="2265908"/>
            <a:ext cx="68034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Abadi" panose="020B0604020202020204" pitchFamily="34" charset="0"/>
                <a:ea typeface="옥션고딕 B" panose="02000000000000000000" pitchFamily="2" charset="-127"/>
              </a:rPr>
              <a:t>Thank you</a:t>
            </a:r>
          </a:p>
          <a:p>
            <a:pPr algn="ctr"/>
            <a:r>
              <a:rPr lang="en-US" altLang="ko-KR" sz="54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Abadi" panose="020B0604020202020204" pitchFamily="34" charset="0"/>
                <a:ea typeface="옥션고딕 B" panose="02000000000000000000" pitchFamily="2" charset="-127"/>
              </a:rPr>
              <a:t>For your Attention</a:t>
            </a:r>
            <a:endParaRPr lang="ko-KR" altLang="en-US" sz="54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Abadi" panose="020B0604020202020204" pitchFamily="34" charset="0"/>
              <a:ea typeface="옥션고딕 B" panose="02000000000000000000" pitchFamily="2" charset="-127"/>
            </a:endParaRPr>
          </a:p>
        </p:txBody>
      </p:sp>
      <p:pic>
        <p:nvPicPr>
          <p:cNvPr id="14" name="Picture 2" descr="계명대학교 png에 대한 이미지 검색결과">
            <a:extLst>
              <a:ext uri="{FF2B5EF4-FFF2-40B4-BE49-F238E27FC236}">
                <a16:creationId xmlns:a16="http://schemas.microsoft.com/office/drawing/2014/main" id="{876F1F87-C549-4DAF-B5F2-9375B60F5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365" y="2054065"/>
            <a:ext cx="1001636" cy="10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032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CCD7F16-C4DC-41D8-912B-5EFE0BF7A6B1}"/>
              </a:ext>
            </a:extLst>
          </p:cNvPr>
          <p:cNvCxnSpPr/>
          <p:nvPr/>
        </p:nvCxnSpPr>
        <p:spPr>
          <a:xfrm>
            <a:off x="97666" y="3508828"/>
            <a:ext cx="838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77FF76-954C-496B-B941-945533A33338}"/>
              </a:ext>
            </a:extLst>
          </p:cNvPr>
          <p:cNvSpPr/>
          <p:nvPr/>
        </p:nvSpPr>
        <p:spPr>
          <a:xfrm>
            <a:off x="317499" y="2702842"/>
            <a:ext cx="86813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학생 선택 문제</a:t>
            </a:r>
            <a:r>
              <a:rPr lang="en-US" altLang="ko-KR" sz="3600" b="1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 (</a:t>
            </a:r>
            <a:r>
              <a:rPr lang="ko-KR" altLang="en-US" sz="3600" b="1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이후 페이지 중 </a:t>
            </a:r>
            <a:r>
              <a:rPr lang="en-US" altLang="ko-KR" sz="3600" b="1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60</a:t>
            </a:r>
            <a:r>
              <a:rPr lang="ko-KR" altLang="en-US" sz="3600" b="1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점 선택</a:t>
            </a:r>
            <a:r>
              <a:rPr lang="en-US" altLang="ko-KR" sz="3600" b="1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)</a:t>
            </a:r>
            <a:endParaRPr lang="ko-KR" altLang="en-US" sz="5400" b="1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5AF8DB-735E-4C51-896D-8E230CD350E4}"/>
              </a:ext>
            </a:extLst>
          </p:cNvPr>
          <p:cNvSpPr txBox="1"/>
          <p:nvPr/>
        </p:nvSpPr>
        <p:spPr>
          <a:xfrm>
            <a:off x="317500" y="3668484"/>
            <a:ext cx="8563563" cy="646331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 h="0" prst="artDeco"/>
              <a:contourClr>
                <a:schemeClr val="bg2"/>
              </a:contourClr>
            </a:sp3d>
          </a:bodyPr>
          <a:lstStyle>
            <a:defPPr>
              <a:defRPr lang="ko-KR"/>
            </a:defPPr>
            <a:lvl1pPr>
              <a:defRPr kumimoji="1" b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이후 </a:t>
            </a:r>
            <a:r>
              <a:rPr lang="en-US" altLang="ko-KR" dirty="0"/>
              <a:t>PPT</a:t>
            </a:r>
            <a:r>
              <a:rPr lang="ko-KR" altLang="en-US" dirty="0"/>
              <a:t>는 모두 작성 후 빈 페이지를 그대로 두어도 되고</a:t>
            </a:r>
            <a:r>
              <a:rPr lang="en-US" altLang="ko-KR" dirty="0"/>
              <a:t>, </a:t>
            </a:r>
            <a:r>
              <a:rPr lang="ko-KR" altLang="en-US" dirty="0"/>
              <a:t>필요 없는 것은 지워도 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반드시 하단부는 작성되어야 함</a:t>
            </a:r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8F128F16-50FF-4102-982B-4F51A38A93B3}"/>
              </a:ext>
            </a:extLst>
          </p:cNvPr>
          <p:cNvSpPr txBox="1">
            <a:spLocks/>
          </p:cNvSpPr>
          <p:nvPr/>
        </p:nvSpPr>
        <p:spPr>
          <a:xfrm>
            <a:off x="11557000" y="6492875"/>
            <a:ext cx="6350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4611487-43BE-4A1F-A1FA-EB8B6D04C57B}" type="slidenum">
              <a:rPr lang="ko-KR" altLang="en-US" smtClean="0"/>
              <a:pPr algn="r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275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B99E741FAFE1B46B72FCD61A9054426" ma:contentTypeVersion="8" ma:contentTypeDescription="새 문서를 만듭니다." ma:contentTypeScope="" ma:versionID="7783dea03a9a34b98e23673a2200e1ed">
  <xsd:schema xmlns:xsd="http://www.w3.org/2001/XMLSchema" xmlns:xs="http://www.w3.org/2001/XMLSchema" xmlns:p="http://schemas.microsoft.com/office/2006/metadata/properties" xmlns:ns3="ecaa67dd-ea93-4dfb-ae7d-d47c242feec1" targetNamespace="http://schemas.microsoft.com/office/2006/metadata/properties" ma:root="true" ma:fieldsID="0af2b0b4456d61c2d6a3af82b8e0f5b5" ns3:_="">
    <xsd:import namespace="ecaa67dd-ea93-4dfb-ae7d-d47c242feec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aa67dd-ea93-4dfb-ae7d-d47c242fee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35BB9A0-1C07-42D0-80EA-DD5A89E7A2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caa67dd-ea93-4dfb-ae7d-d47c242fee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4183F53-93CF-4B78-B729-4EC821C43AA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A32CA00-893A-476F-8672-5CA0F39008EB}">
  <ds:schemaRefs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ecaa67dd-ea93-4dfb-ae7d-d47c242feec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1858</Words>
  <Application>Microsoft Office PowerPoint</Application>
  <PresentationFormat>와이드스크린</PresentationFormat>
  <Paragraphs>385</Paragraphs>
  <Slides>42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4" baseType="lpstr">
      <vt:lpstr>08서울남산체 B</vt:lpstr>
      <vt:lpstr>10X10 Bold</vt:lpstr>
      <vt:lpstr>HY헤드라인M</vt:lpstr>
      <vt:lpstr>나눔스퀘어 ExtraBold</vt:lpstr>
      <vt:lpstr>나눔스퀘어OTF</vt:lpstr>
      <vt:lpstr>나눔스퀘어라운드 Bold</vt:lpstr>
      <vt:lpstr>Malgun Gothic</vt:lpstr>
      <vt:lpstr>Malgun Gothic</vt:lpstr>
      <vt:lpstr>Abadi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객체지향 프로그래밍 최종 기말 프로젝트</dc:title>
  <dc:creator>Gang Rebeca</dc:creator>
  <cp:lastModifiedBy>박진섭</cp:lastModifiedBy>
  <cp:revision>33</cp:revision>
  <dcterms:created xsi:type="dcterms:W3CDTF">2020-06-21T08:20:15Z</dcterms:created>
  <dcterms:modified xsi:type="dcterms:W3CDTF">2021-06-24T15:42:57Z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0x010100DB99E741FAFE1B46B72FCD61A9054426</vt:lpwstr>
  </property>
</Properties>
</file>